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8"/>
  </p:notesMasterIdLst>
  <p:sldIdLst>
    <p:sldId id="306" r:id="rId3"/>
    <p:sldId id="309" r:id="rId4"/>
    <p:sldId id="315" r:id="rId5"/>
    <p:sldId id="317" r:id="rId6"/>
    <p:sldId id="319" r:id="rId7"/>
    <p:sldId id="320" r:id="rId8"/>
    <p:sldId id="322" r:id="rId9"/>
    <p:sldId id="323" r:id="rId10"/>
    <p:sldId id="362" r:id="rId11"/>
    <p:sldId id="325" r:id="rId12"/>
    <p:sldId id="361" r:id="rId13"/>
    <p:sldId id="331" r:id="rId14"/>
    <p:sldId id="332" r:id="rId15"/>
    <p:sldId id="359" r:id="rId16"/>
    <p:sldId id="356" r:id="rId17"/>
    <p:sldId id="358" r:id="rId18"/>
    <p:sldId id="357" r:id="rId19"/>
    <p:sldId id="328" r:id="rId20"/>
    <p:sldId id="336" r:id="rId21"/>
    <p:sldId id="360" r:id="rId22"/>
    <p:sldId id="333" r:id="rId23"/>
    <p:sldId id="334" r:id="rId24"/>
    <p:sldId id="335" r:id="rId25"/>
    <p:sldId id="363" r:id="rId26"/>
    <p:sldId id="338" r:id="rId27"/>
    <p:sldId id="340" r:id="rId28"/>
    <p:sldId id="341" r:id="rId29"/>
    <p:sldId id="342" r:id="rId30"/>
    <p:sldId id="343" r:id="rId31"/>
    <p:sldId id="344" r:id="rId32"/>
    <p:sldId id="345" r:id="rId33"/>
    <p:sldId id="346" r:id="rId34"/>
    <p:sldId id="347" r:id="rId35"/>
    <p:sldId id="349" r:id="rId36"/>
    <p:sldId id="350"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 initials="d" lastIdx="2" clrIdx="0"/>
  <p:cmAuthor id="1" name="Jeff Bruemmer" initials="JAB" lastIdx="11" clrIdx="1"/>
  <p:cmAuthor id="2" name="Rob Chatterson" initials="RC" lastIdx="0" clrIdx="2"/>
  <p:cmAuthor id="3" name="Shelby Rowe" initials="SR" lastIdx="5" clrIdx="3"/>
  <p:cmAuthor id="4" name="Jonathan Dozier-Ezell" initials="JD" lastIdx="21" clrIdx="4"/>
  <p:cmAuthor id="5" name="Meagan Collins" initials="MC" lastIdx="2" clrIdx="5">
    <p:extLst>
      <p:ext uri="{19B8F6BF-5375-455C-9EA6-DF929625EA0E}">
        <p15:presenceInfo xmlns:p15="http://schemas.microsoft.com/office/powerpoint/2012/main" userId="S-1-5-21-3162874800-2567621901-539983863-77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B"/>
    <a:srgbClr val="034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9" autoAdjust="0"/>
    <p:restoredTop sz="63614" autoAdjust="0"/>
  </p:normalViewPr>
  <p:slideViewPr>
    <p:cSldViewPr snapToGrid="0">
      <p:cViewPr varScale="1">
        <p:scale>
          <a:sx n="70" d="100"/>
          <a:sy n="70" d="100"/>
        </p:scale>
        <p:origin x="2010" y="78"/>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8" d="100"/>
          <a:sy n="98" d="100"/>
        </p:scale>
        <p:origin x="-3968" y="-10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0"/>
            <a:ext cx="3037840" cy="464820"/>
          </a:xfrm>
          <a:prstGeom prst="rect">
            <a:avLst/>
          </a:prstGeom>
        </p:spPr>
        <p:txBody>
          <a:bodyPr vert="horz" lIns="93177" tIns="46589" rIns="93177" bIns="46589" rtlCol="0"/>
          <a:lstStyle>
            <a:lvl1pPr algn="r">
              <a:defRPr sz="1200"/>
            </a:lvl1pPr>
          </a:lstStyle>
          <a:p>
            <a:fld id="{A3BB4042-C4A6-4FCA-89A3-59706EF63FE8}" type="datetimeFigureOut">
              <a:rPr lang="en-US" smtClean="0"/>
              <a:t>10/19/2017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429"/>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29"/>
            <a:ext cx="3037840" cy="464820"/>
          </a:xfrm>
          <a:prstGeom prst="rect">
            <a:avLst/>
          </a:prstGeom>
        </p:spPr>
        <p:txBody>
          <a:bodyPr vert="horz" lIns="93177" tIns="46589" rIns="93177" bIns="46589" rtlCol="0" anchor="b"/>
          <a:lstStyle>
            <a:lvl1pPr algn="r">
              <a:defRPr sz="1200"/>
            </a:lvl1pPr>
          </a:lstStyle>
          <a:p>
            <a:fld id="{E0669453-B374-4D19-A487-361DB9241F69}" type="slidenum">
              <a:rPr lang="en-US" smtClean="0"/>
              <a:t>‹#›</a:t>
            </a:fld>
            <a:endParaRPr lang="en-US"/>
          </a:p>
        </p:txBody>
      </p:sp>
    </p:spTree>
    <p:extLst>
      <p:ext uri="{BB962C8B-B14F-4D97-AF65-F5344CB8AC3E}">
        <p14:creationId xmlns:p14="http://schemas.microsoft.com/office/powerpoint/2010/main" val="317427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risischat.or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0" cmpd="sng"/>
        </p:spPr>
        <p:style>
          <a:lnRef idx="2">
            <a:schemeClr val="dk1"/>
          </a:lnRef>
          <a:fillRef idx="1">
            <a:schemeClr val="lt1"/>
          </a:fillRef>
          <a:effectRef idx="0">
            <a:schemeClr val="dk1"/>
          </a:effectRef>
          <a:fontRef idx="minor">
            <a:schemeClr val="dk1"/>
          </a:fontRef>
        </p:style>
      </p:sp>
      <p:sp>
        <p:nvSpPr>
          <p:cNvPr id="3" name="Notes Placeholder 2"/>
          <p:cNvSpPr>
            <a:spLocks noGrp="1"/>
          </p:cNvSpPr>
          <p:nvPr>
            <p:ph type="body" idx="1"/>
          </p:nvPr>
        </p:nvSpPr>
        <p:spPr/>
        <p:txBody>
          <a:bodyPr/>
          <a:lstStyle/>
          <a:p>
            <a:pPr>
              <a:buSzPct val="25000"/>
            </a:pPr>
            <a:r>
              <a:rPr lang="en-US" dirty="0"/>
              <a:t>Facilitator tips:</a:t>
            </a:r>
          </a:p>
          <a:p>
            <a:pPr>
              <a:buSzPct val="25000"/>
            </a:pPr>
            <a:r>
              <a:rPr lang="en-US" dirty="0"/>
              <a:t>Introduce yourself. If you are connected with your local AFSP Chapter, share what role you play with AFSP (Walk Chair, Board Member, Volunteer, etc.)</a:t>
            </a:r>
          </a:p>
          <a:p>
            <a:pPr>
              <a:buSzPct val="25000"/>
            </a:pPr>
            <a:r>
              <a:rPr lang="en-US" dirty="0"/>
              <a:t>Thank your participants for coming. </a:t>
            </a:r>
          </a:p>
          <a:p>
            <a:pPr>
              <a:buSzPct val="25000"/>
            </a:pPr>
            <a:r>
              <a:rPr lang="en-US" dirty="0"/>
              <a:t>Mention that this program is on the national best practices registry. (for more information on this, visit: http://</a:t>
            </a:r>
            <a:r>
              <a:rPr lang="en-US" dirty="0" smtClean="0"/>
              <a:t>www.sprc.org/bpr/section-III/more-sad-suicide-prevention-education-teachers-and-other-school-personnel</a:t>
            </a:r>
          </a:p>
          <a:p>
            <a:pPr marL="0" marR="0" indent="0" algn="l" defTabSz="914400" rtl="0" eaLnBrk="1" fontAlgn="auto" latinLnBrk="0" hangingPunct="1">
              <a:lnSpc>
                <a:spcPct val="100000"/>
              </a:lnSpc>
              <a:spcBef>
                <a:spcPts val="0"/>
              </a:spcBef>
              <a:spcAft>
                <a:spcPts val="0"/>
              </a:spcAft>
              <a:buClrTx/>
              <a:buSzPct val="25000"/>
              <a:buFontTx/>
              <a:buNone/>
              <a:tabLst/>
              <a:defRPr/>
            </a:pPr>
            <a:r>
              <a:rPr lang="en-US" dirty="0" smtClean="0"/>
              <a:t>DO NOT SHARE YOUR PERSONAL ATTEMPT OR LOSS STORY AT THIS TIME. SAVE IT FOR THE THANK YOU SLIDE.</a:t>
            </a:r>
          </a:p>
          <a:p>
            <a:pPr>
              <a:buSzPct val="25000"/>
            </a:pPr>
            <a:endParaRPr lang="en-US" dirty="0"/>
          </a:p>
          <a:p>
            <a:endParaRPr lang="en-US" dirty="0"/>
          </a:p>
          <a:p>
            <a:pPr>
              <a:buSzPct val="25000"/>
            </a:pPr>
            <a:r>
              <a:rPr lang="en-US" dirty="0"/>
              <a:t>Example: “Good afternoon! My name is Shelby Rowe and I’m the President of the Arkansas Chapter for the American Foundation for Suicide Prevention. Thank you for joining us for More Than Sad: Suicide Prevention Education for Teachers and Other School Personnel.” Created in 2007, More Than Sad is recognized as an effective, evidence-based training program and adheres to both statewide and national standards for suicide prevention training programs for educators. In our state, More Than Sad is one of only a handful of programs approved by the Arkansas Department of Education to meet the requirements set forth by the Jason Flatt Act of 2012, which requires all educators to complete at least 2 hours of professional development in suicide prevention every 5 years.”</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a:t>
            </a:fld>
            <a:endParaRPr lang="en-US"/>
          </a:p>
        </p:txBody>
      </p:sp>
    </p:spTree>
    <p:extLst>
      <p:ext uri="{BB962C8B-B14F-4D97-AF65-F5344CB8AC3E}">
        <p14:creationId xmlns:p14="http://schemas.microsoft.com/office/powerpoint/2010/main" val="270466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dk1"/>
                </a:solidFill>
              </a:rPr>
              <a:t>The </a:t>
            </a:r>
            <a:r>
              <a:rPr lang="en-US" dirty="0">
                <a:solidFill>
                  <a:schemeClr val="dk1"/>
                </a:solidFill>
              </a:rPr>
              <a:t>most common mental </a:t>
            </a:r>
            <a:r>
              <a:rPr lang="en-US" dirty="0" smtClean="0">
                <a:solidFill>
                  <a:schemeClr val="dk1"/>
                </a:solidFill>
              </a:rPr>
              <a:t> health conditions </a:t>
            </a:r>
            <a:r>
              <a:rPr lang="en-US" dirty="0">
                <a:solidFill>
                  <a:schemeClr val="dk1"/>
                </a:solidFill>
              </a:rPr>
              <a:t>linked to </a:t>
            </a:r>
            <a:r>
              <a:rPr lang="en-US" dirty="0" smtClean="0">
                <a:solidFill>
                  <a:schemeClr val="dk1"/>
                </a:solidFill>
              </a:rPr>
              <a:t>suicide . But focusing solely on mental health conditions does not give us a full picture of the complexities of suicide risk.</a:t>
            </a: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10</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2 out of 3 teens with depression don’t get treatment. Imagine if 2 out of 3 teens with juvenile diabetes didn’t get treatment? The outcomes can be fatal.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11</a:t>
            </a:fld>
            <a:endParaRPr lang="en-US"/>
          </a:p>
        </p:txBody>
      </p:sp>
    </p:spTree>
    <p:extLst>
      <p:ext uri="{BB962C8B-B14F-4D97-AF65-F5344CB8AC3E}">
        <p14:creationId xmlns:p14="http://schemas.microsoft.com/office/powerpoint/2010/main" val="335297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 treatment varies by person, condition and severity level, generally speaking, most teens who are showing signs of depression can show improvement within 4-6 weeks when receiving psychotherapy, or talk therapy. </a:t>
            </a:r>
          </a:p>
          <a:p>
            <a:endParaRPr lang="en-US" dirty="0"/>
          </a:p>
          <a:p>
            <a:r>
              <a:rPr lang="en-US" dirty="0" smtClean="0"/>
              <a:t>For others, the combination of talk therapy and medication can make a significant difference.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12</a:t>
            </a:fld>
            <a:endParaRPr lang="en-US"/>
          </a:p>
        </p:txBody>
      </p:sp>
    </p:spTree>
    <p:extLst>
      <p:ext uri="{BB962C8B-B14F-4D97-AF65-F5344CB8AC3E}">
        <p14:creationId xmlns:p14="http://schemas.microsoft.com/office/powerpoint/2010/main" val="1209582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Treatment for depression can vary both in its length and nature.  For some, depression is an episode from which they will recover, though episodes can reoccur, and treatment will be in response to the symptoms during each episode.  For others, depression may involve multiple episodes and will be addressed more like a chronic illness, such as diabetes. In these instances, it may be recommended that treatment continue to help prevent problems in functioning.  This is why it is important to have depressive symptoms evaluated by a trained professional—so that treatment can address the core health problem as effectively as possible.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13</a:t>
            </a:fld>
            <a:endParaRPr lang="en-US"/>
          </a:p>
        </p:txBody>
      </p:sp>
    </p:spTree>
    <p:extLst>
      <p:ext uri="{BB962C8B-B14F-4D97-AF65-F5344CB8AC3E}">
        <p14:creationId xmlns:p14="http://schemas.microsoft.com/office/powerpoint/2010/main" val="26646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like with other chronic health conditions, healthy habits can alleviate some the symptoms of a mental health condition as well. </a:t>
            </a:r>
          </a:p>
          <a:p>
            <a:endParaRPr lang="en-US" dirty="0"/>
          </a:p>
          <a:p>
            <a:r>
              <a:rPr lang="en-US" dirty="0" smtClean="0"/>
              <a:t>Exercise, yoga, breathing exercises, regular sleep schedule and a healthy diet can improve moods and relieve anxiety and stress.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14</a:t>
            </a:fld>
            <a:endParaRPr lang="en-US"/>
          </a:p>
        </p:txBody>
      </p:sp>
    </p:spTree>
    <p:extLst>
      <p:ext uri="{BB962C8B-B14F-4D97-AF65-F5344CB8AC3E}">
        <p14:creationId xmlns:p14="http://schemas.microsoft.com/office/powerpoint/2010/main" val="2121369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solidFill>
                  <a:schemeClr val="dk1"/>
                </a:solidFill>
              </a:rPr>
              <a:t>But </a:t>
            </a:r>
            <a:r>
              <a:rPr lang="en-US" dirty="0">
                <a:solidFill>
                  <a:schemeClr val="dk1"/>
                </a:solidFill>
              </a:rPr>
              <a:t>focusing solely on mental health conditions does not give us a full picture of the complexities of suicide risk. </a:t>
            </a:r>
            <a:endParaRPr lang="en-US" dirty="0" smtClean="0">
              <a:solidFill>
                <a:schemeClr val="dk1"/>
              </a:solidFill>
            </a:endParaRPr>
          </a:p>
          <a:p>
            <a:endParaRPr lang="en-US" dirty="0"/>
          </a:p>
          <a:p>
            <a:r>
              <a:rPr lang="en-US" dirty="0" smtClean="0"/>
              <a:t>Suicide risk almost </a:t>
            </a:r>
            <a:r>
              <a:rPr lang="en-US" dirty="0"/>
              <a:t>always starts with the underlying layers of:</a:t>
            </a:r>
          </a:p>
          <a:p>
            <a:r>
              <a:rPr lang="en-US" dirty="0"/>
              <a:t>-biological factors (including genetics and biological predispositions to mental illness)</a:t>
            </a:r>
          </a:p>
          <a:p>
            <a:r>
              <a:rPr lang="en-US" dirty="0"/>
              <a:t>-psychological factors (such as traits like perfectionism, ways of perceiving self and interpreting events, actions of others)</a:t>
            </a:r>
          </a:p>
          <a:p>
            <a:r>
              <a:rPr lang="en-US" dirty="0"/>
              <a:t>-past history </a:t>
            </a:r>
            <a:r>
              <a:rPr lang="en-US" dirty="0" smtClean="0"/>
              <a:t>(death of a loved one, history of abuse</a:t>
            </a:r>
            <a:r>
              <a:rPr lang="en-US" dirty="0"/>
              <a:t>, family history of health problems)</a:t>
            </a:r>
          </a:p>
          <a:p>
            <a:endParaRPr lang="en-US" dirty="0"/>
          </a:p>
          <a:p>
            <a:r>
              <a:rPr lang="en-US" dirty="0"/>
              <a:t>Then add the </a:t>
            </a:r>
            <a:r>
              <a:rPr lang="en-US" dirty="0" smtClean="0"/>
              <a:t>current life </a:t>
            </a:r>
            <a:r>
              <a:rPr lang="en-US" dirty="0"/>
              <a:t>issues and </a:t>
            </a:r>
            <a:r>
              <a:rPr lang="en-US" dirty="0" smtClean="0"/>
              <a:t>events such as stresses </a:t>
            </a:r>
            <a:r>
              <a:rPr lang="en-US" dirty="0"/>
              <a:t>at home, school and with peer </a:t>
            </a:r>
            <a:r>
              <a:rPr lang="en-US" dirty="0" smtClean="0"/>
              <a:t>relationships. These factors </a:t>
            </a:r>
            <a:r>
              <a:rPr lang="en-US" dirty="0"/>
              <a:t>can come together to lead to </a:t>
            </a:r>
            <a:r>
              <a:rPr lang="en-US" dirty="0" smtClean="0"/>
              <a:t>hopelessness.  </a:t>
            </a:r>
            <a:r>
              <a:rPr lang="en-US" dirty="0"/>
              <a:t>Add traits of </a:t>
            </a:r>
            <a:r>
              <a:rPr lang="en-US" dirty="0" smtClean="0"/>
              <a:t>aggression, impulsivity and </a:t>
            </a:r>
            <a:r>
              <a:rPr lang="en-US" dirty="0"/>
              <a:t>access to means, and you have a high risk situation.</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15</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the outside person or to the media, it can be very difficult to even see the underlying risk factors.  </a:t>
            </a:r>
          </a:p>
          <a:p>
            <a:r>
              <a:rPr lang="en-US" dirty="0"/>
              <a:t>But the human mind seeks answers and closure, and we think (appropriately) in terms of cause and effect.</a:t>
            </a:r>
          </a:p>
          <a:p>
            <a:r>
              <a:rPr lang="en-US" dirty="0"/>
              <a:t>So in most cases, a suicidal act or completed suicide is attributed primarily to external factors with only glimpses of the more invisible but critical issues.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16</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Anguish and despair are extremely private, internal experiences.  What gets expressed outwardly is highly variable, with some individuals wearing their emotions on their sleeve, and others keeping emotions fairly hidden from view.  This is the reason paying attention to even subtle but distinct behavioral changes that represent a departure from the person’s “usual self” is part of the education involved in suicide prevention.</a:t>
            </a:r>
          </a:p>
          <a:p>
            <a:endParaRPr lang="en-US" dirty="0"/>
          </a:p>
          <a:p>
            <a:r>
              <a:rPr lang="en-US" dirty="0"/>
              <a:t>And this is a way to understand the common misunderstanding about suicide being caused by a single event or loss, or the main focus being on external events.</a:t>
            </a:r>
          </a:p>
          <a:p>
            <a:pPr defTabSz="931774">
              <a:defRPr/>
            </a:pPr>
            <a:endParaRPr lang="en-US" dirty="0">
              <a:solidFill>
                <a:schemeClr val="dk1"/>
              </a:solidFill>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17</a:t>
            </a:fld>
            <a:endParaRPr lang="en-US"/>
          </a:p>
        </p:txBody>
      </p:sp>
    </p:spTree>
    <p:extLst>
      <p:ext uri="{BB962C8B-B14F-4D97-AF65-F5344CB8AC3E}">
        <p14:creationId xmlns:p14="http://schemas.microsoft.com/office/powerpoint/2010/main" val="664311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One environmental risk factor for suicide among youth that has gotten press coverage is bullying. However, in shining a spotlight on the role that bullying possibly played in the death of a child, we overlook the students at greatest risk for suicide. Recent studies have shown that individuals who are both the bully and the victim are at greater risk that those who are the victim alone. </a:t>
            </a:r>
          </a:p>
          <a:p>
            <a:endParaRPr lang="en-US" dirty="0"/>
          </a:p>
          <a:p>
            <a:pPr>
              <a:buSzPct val="25000"/>
            </a:pPr>
            <a:r>
              <a:rPr lang="en-US" dirty="0"/>
              <a:t>Studies have also found that among individuals who were bullied, only those exhibiting signs of depression or other mental health conditions also has thoughts of suicide. </a:t>
            </a:r>
            <a:r>
              <a:rPr lang="en-US" sz="1600" dirty="0">
                <a:solidFill>
                  <a:schemeClr val="dk1"/>
                </a:solidFill>
              </a:rPr>
              <a:t>(</a:t>
            </a:r>
            <a:r>
              <a:rPr lang="en-US" sz="1600" dirty="0" err="1">
                <a:solidFill>
                  <a:schemeClr val="dk1"/>
                </a:solidFill>
              </a:rPr>
              <a:t>Klomek</a:t>
            </a:r>
            <a:r>
              <a:rPr lang="en-US" sz="1600" dirty="0">
                <a:solidFill>
                  <a:schemeClr val="dk1"/>
                </a:solidFill>
              </a:rPr>
              <a:t> et al., 2011) </a:t>
            </a:r>
          </a:p>
          <a:p>
            <a:endParaRPr lang="en-US" dirty="0"/>
          </a:p>
          <a:p>
            <a:r>
              <a:rPr lang="en-US" dirty="0"/>
              <a:t>Facilitator’s Tip: For more information on the link between bullying and suicide, please download the CDC’s publication: </a:t>
            </a:r>
            <a:r>
              <a:rPr lang="en-US" b="1" dirty="0"/>
              <a:t>The Relationship Between Bullying and Suicide: What we Know and What it Means for Schools. </a:t>
            </a:r>
            <a:r>
              <a:rPr lang="en-US" dirty="0"/>
              <a:t>http://www.cdc.gov/violenceprevention/pdf/bullying-suicide-translation-final-a.pdf </a:t>
            </a:r>
          </a:p>
          <a:p>
            <a:r>
              <a:rPr lang="en-US" dirty="0"/>
              <a:t>If you know that this will be a major topic of discussion at a particular school, please print a few copies of this document to have on hand. </a:t>
            </a:r>
          </a:p>
        </p:txBody>
      </p:sp>
      <p:sp>
        <p:nvSpPr>
          <p:cNvPr id="4" name="Slide Number Placeholder 3"/>
          <p:cNvSpPr>
            <a:spLocks noGrp="1"/>
          </p:cNvSpPr>
          <p:nvPr>
            <p:ph type="sldNum" sz="quarter" idx="10"/>
          </p:nvPr>
        </p:nvSpPr>
        <p:spPr/>
        <p:txBody>
          <a:bodyPr/>
          <a:lstStyle/>
          <a:p>
            <a:fld id="{E0669453-B374-4D19-A487-361DB9241F69}" type="slidenum">
              <a:rPr lang="en-US" smtClean="0"/>
              <a:t>18</a:t>
            </a:fld>
            <a:endParaRPr lang="en-US"/>
          </a:p>
        </p:txBody>
      </p:sp>
    </p:spTree>
    <p:extLst>
      <p:ext uri="{BB962C8B-B14F-4D97-AF65-F5344CB8AC3E}">
        <p14:creationId xmlns:p14="http://schemas.microsoft.com/office/powerpoint/2010/main" val="2069586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It’s not always easy to identify students who are at risk for suicide, because  common symptoms for many mental health conditions are often misinterpreted as:</a:t>
            </a:r>
          </a:p>
          <a:p>
            <a:pPr marL="171450" indent="-171450" defTabSz="931774">
              <a:buFont typeface="Arial" panose="020B0604020202020204" pitchFamily="34" charset="0"/>
              <a:buChar char="•"/>
              <a:defRPr/>
            </a:pPr>
            <a:r>
              <a:rPr lang="en-US" dirty="0" smtClean="0"/>
              <a:t>Normal adolescent mood swings</a:t>
            </a:r>
          </a:p>
          <a:p>
            <a:pPr marL="171450" indent="-171450" defTabSz="931774">
              <a:buFont typeface="Arial" panose="020B0604020202020204" pitchFamily="34" charset="0"/>
              <a:buChar char="•"/>
              <a:defRPr/>
            </a:pPr>
            <a:r>
              <a:rPr lang="en-US" dirty="0" smtClean="0"/>
              <a:t>Laziness</a:t>
            </a:r>
          </a:p>
          <a:p>
            <a:pPr marL="171450" indent="-171450" defTabSz="931774">
              <a:buFont typeface="Arial" panose="020B0604020202020204" pitchFamily="34" charset="0"/>
              <a:buChar char="•"/>
              <a:defRPr/>
            </a:pPr>
            <a:r>
              <a:rPr lang="en-US" dirty="0" smtClean="0"/>
              <a:t>Poor or Bad Attitude</a:t>
            </a:r>
          </a:p>
          <a:p>
            <a:pPr marL="171450" indent="-171450" defTabSz="931774">
              <a:buFont typeface="Arial" panose="020B0604020202020204" pitchFamily="34" charset="0"/>
              <a:buChar char="•"/>
              <a:defRPr/>
            </a:pPr>
            <a:r>
              <a:rPr lang="en-US" dirty="0" smtClean="0"/>
              <a:t>Immaturity</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19</a:t>
            </a:fld>
            <a:endParaRPr lang="en-US"/>
          </a:p>
        </p:txBody>
      </p:sp>
    </p:spTree>
    <p:extLst>
      <p:ext uri="{BB962C8B-B14F-4D97-AF65-F5344CB8AC3E}">
        <p14:creationId xmlns:p14="http://schemas.microsoft.com/office/powerpoint/2010/main" val="957052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“In</a:t>
            </a:r>
            <a:r>
              <a:rPr lang="en-US" baseline="0" dirty="0" smtClean="0"/>
              <a:t> today’s presentation, we’re going to look at the scope of youth suicide. We’re going to learn how to identify common warning signs and risk factors for suicide, as well as review tips for referring at risk students. We’re also going to briefly overview what mental health treatments for teens might look like.”</a:t>
            </a:r>
            <a:endParaRPr lang="en-US" dirty="0" smtClean="0"/>
          </a:p>
          <a:p>
            <a:pPr>
              <a:buSzPct val="25000"/>
            </a:pPr>
            <a:endParaRPr lang="en-US" dirty="0" smtClean="0"/>
          </a:p>
          <a:p>
            <a:pPr>
              <a:buSzPct val="25000"/>
            </a:pPr>
            <a:r>
              <a:rPr lang="en-US" dirty="0" smtClean="0"/>
              <a:t>Facilitator’s note : Participants </a:t>
            </a:r>
            <a:r>
              <a:rPr lang="en-US" dirty="0"/>
              <a:t>can follow along in the manual as you highlight the main points of each section. Encourage them to jot any additional information you will provide in the margins. </a:t>
            </a:r>
            <a:r>
              <a:rPr lang="en-US" dirty="0" smtClean="0"/>
              <a:t> Make </a:t>
            </a:r>
            <a:r>
              <a:rPr lang="en-US" dirty="0"/>
              <a:t>copies of the program manual, but do not give participants copies of your slides. You may want to give them a state and/or national fact sheet as well.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a:t>
            </a:fld>
            <a:endParaRPr lang="en-US"/>
          </a:p>
        </p:txBody>
      </p:sp>
    </p:spTree>
    <p:extLst>
      <p:ext uri="{BB962C8B-B14F-4D97-AF65-F5344CB8AC3E}">
        <p14:creationId xmlns:p14="http://schemas.microsoft.com/office/powerpoint/2010/main" val="2784459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32028" y="4415790"/>
            <a:ext cx="5608320" cy="4183380"/>
          </a:xfrm>
        </p:spPr>
        <p:txBody>
          <a:bodyPr/>
          <a:lstStyle/>
          <a:p>
            <a:r>
              <a:rPr lang="en-US" dirty="0" smtClean="0"/>
              <a:t>Risk factors can be subtle to detect, and having lots of risk factors doesn’t necessarily mean that someone is having thoughts of suicide.  For example, high cholesterol and heart disease may run in your family, yet that does not mean that you have heart disease or that you are currently having a heart attack.  Risk factors are longer term issues that signal the need to be as proactive as possible when it comes to mental health. </a:t>
            </a:r>
          </a:p>
          <a:p>
            <a:endParaRPr lang="en-US" dirty="0"/>
          </a:p>
          <a:p>
            <a:r>
              <a:rPr lang="en-US" dirty="0" smtClean="0"/>
              <a:t>Warning signs are observable signs that someone may be at imminent risk for attempting suicide.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20</a:t>
            </a:fld>
            <a:endParaRPr lang="en-US"/>
          </a:p>
        </p:txBody>
      </p:sp>
    </p:spTree>
    <p:extLst>
      <p:ext uri="{BB962C8B-B14F-4D97-AF65-F5344CB8AC3E}">
        <p14:creationId xmlns:p14="http://schemas.microsoft.com/office/powerpoint/2010/main" val="17826292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65175"/>
            <a:ext cx="4648200" cy="3486150"/>
          </a:xfrm>
        </p:spPr>
      </p:sp>
      <p:sp>
        <p:nvSpPr>
          <p:cNvPr id="3" name="Notes Placeholder 2"/>
          <p:cNvSpPr>
            <a:spLocks noGrp="1"/>
          </p:cNvSpPr>
          <p:nvPr>
            <p:ph type="body" idx="1"/>
          </p:nvPr>
        </p:nvSpPr>
        <p:spPr/>
        <p:txBody>
          <a:bodyPr/>
          <a:lstStyle/>
          <a:p>
            <a:r>
              <a:rPr lang="en-US" dirty="0" smtClean="0"/>
              <a:t>Sometimes we will hear the warning signs in what is being said. </a:t>
            </a:r>
          </a:p>
          <a:p>
            <a:endParaRPr lang="en-US" dirty="0"/>
          </a:p>
          <a:p>
            <a:r>
              <a:rPr lang="en-US" dirty="0" smtClean="0"/>
              <a:t>We want to listen for statements such as:</a:t>
            </a:r>
          </a:p>
          <a:p>
            <a:r>
              <a:rPr lang="en-US" dirty="0" smtClean="0"/>
              <a:t>“I should just kill myself”</a:t>
            </a:r>
          </a:p>
          <a:p>
            <a:r>
              <a:rPr lang="en-US" dirty="0" smtClean="0"/>
              <a:t>“I’ve got no reason to live”</a:t>
            </a:r>
          </a:p>
          <a:p>
            <a:r>
              <a:rPr lang="en-US" dirty="0" smtClean="0"/>
              <a:t>“Everyone would be better off without me”</a:t>
            </a:r>
          </a:p>
          <a:p>
            <a:r>
              <a:rPr lang="en-US" dirty="0" smtClean="0"/>
              <a:t>“there’s no way out of this”</a:t>
            </a:r>
          </a:p>
          <a:p>
            <a:r>
              <a:rPr lang="en-US" dirty="0" smtClean="0"/>
              <a:t>“I can’t live like this anymore”</a:t>
            </a:r>
          </a:p>
          <a:p>
            <a:r>
              <a:rPr lang="en-US" dirty="0" smtClean="0"/>
              <a:t>“I can’t take this pain anymore”</a:t>
            </a:r>
          </a:p>
          <a:p>
            <a:endParaRPr lang="en-US" dirty="0"/>
          </a:p>
          <a:p>
            <a:r>
              <a:rPr lang="en-US" dirty="0" smtClean="0"/>
              <a:t>Don’t assume they’re joking. Always start the conversation. </a:t>
            </a:r>
          </a:p>
        </p:txBody>
      </p:sp>
      <p:sp>
        <p:nvSpPr>
          <p:cNvPr id="4" name="Slide Number Placeholder 3"/>
          <p:cNvSpPr>
            <a:spLocks noGrp="1"/>
          </p:cNvSpPr>
          <p:nvPr>
            <p:ph type="sldNum" sz="quarter" idx="10"/>
          </p:nvPr>
        </p:nvSpPr>
        <p:spPr/>
        <p:txBody>
          <a:bodyPr/>
          <a:lstStyle/>
          <a:p>
            <a:fld id="{E0669453-B374-4D19-A487-361DB9241F69}" type="slidenum">
              <a:rPr lang="en-US" smtClean="0"/>
              <a:t>21</a:t>
            </a:fld>
            <a:endParaRPr lang="en-US"/>
          </a:p>
        </p:txBody>
      </p:sp>
    </p:spTree>
    <p:extLst>
      <p:ext uri="{BB962C8B-B14F-4D97-AF65-F5344CB8AC3E}">
        <p14:creationId xmlns:p14="http://schemas.microsoft.com/office/powerpoint/2010/main" val="66716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398537"/>
            <a:ext cx="5608320" cy="4183380"/>
          </a:xfrm>
        </p:spPr>
        <p:txBody>
          <a:bodyPr/>
          <a:lstStyle/>
          <a:p>
            <a:r>
              <a:rPr lang="en-US" dirty="0"/>
              <a:t>A person’s suicide risk is greater if a behavior is new or has increased, especially if it’s related to a painful event, loss, or change.</a:t>
            </a:r>
          </a:p>
          <a:p>
            <a:r>
              <a:rPr lang="en-US" dirty="0"/>
              <a:t>We want to look for:</a:t>
            </a:r>
          </a:p>
          <a:p>
            <a:r>
              <a:rPr lang="en-US" dirty="0"/>
              <a:t>-Increased alcohol or drug use</a:t>
            </a:r>
          </a:p>
          <a:p>
            <a:r>
              <a:rPr lang="en-US" dirty="0"/>
              <a:t>-Google searches for suicide methods</a:t>
            </a:r>
          </a:p>
          <a:p>
            <a:r>
              <a:rPr lang="en-US" dirty="0"/>
              <a:t>-Acting recklessly such as driving too fast, risky sexual behaviors, etc. </a:t>
            </a:r>
          </a:p>
          <a:p>
            <a:r>
              <a:rPr lang="en-US" dirty="0"/>
              <a:t>-Withdrawing from usual activities</a:t>
            </a:r>
          </a:p>
          <a:p>
            <a:r>
              <a:rPr lang="en-US" dirty="0"/>
              <a:t>-Isolating from family and friends, such as going silent on social media </a:t>
            </a:r>
          </a:p>
          <a:p>
            <a:r>
              <a:rPr lang="en-US" dirty="0"/>
              <a:t>-Individuals in distress can develop insomnia or can actually sleep more, appearing to hibernate. A sudden change in either direction is something to take notice of.</a:t>
            </a:r>
          </a:p>
          <a:p>
            <a:r>
              <a:rPr lang="en-US" dirty="0"/>
              <a:t>-Saying goodbye or giving away prized possessions is also a behavior we do not want to ignore.</a:t>
            </a:r>
          </a:p>
          <a:p>
            <a:r>
              <a:rPr lang="en-US" dirty="0"/>
              <a:t>-Increased aggression &amp; picking fights is another warning sign that is often missed. If you have a teen who is normally easy going and peaceful and all the sudden becomes aggressive and violent, it’s time to take notice.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22</a:t>
            </a:fld>
            <a:endParaRPr lang="en-US"/>
          </a:p>
        </p:txBody>
      </p:sp>
    </p:spTree>
    <p:extLst>
      <p:ext uri="{BB962C8B-B14F-4D97-AF65-F5344CB8AC3E}">
        <p14:creationId xmlns:p14="http://schemas.microsoft.com/office/powerpoint/2010/main" val="1454170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our best indication that someone could be at risk for suicide is a sudden change in their mood. In the film, remember the teacher who made notes in his attendance list of his students’ moods? </a:t>
            </a:r>
          </a:p>
          <a:p>
            <a:endParaRPr lang="en-US" dirty="0"/>
          </a:p>
          <a:p>
            <a:r>
              <a:rPr lang="en-US" dirty="0" smtClean="0"/>
              <a:t>We want to watch for depression, lethargy, loss of interest, rage, increased irritability, shame, humiliation or extreme embarrassment, and anxiety. </a:t>
            </a:r>
          </a:p>
          <a:p>
            <a:endParaRPr lang="en-US" dirty="0"/>
          </a:p>
          <a:p>
            <a:r>
              <a:rPr lang="en-US" dirty="0" smtClean="0"/>
              <a:t>When we’re seeing these warning signs in our students, it’s time to start a conversation.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23</a:t>
            </a:fld>
            <a:endParaRPr lang="en-US"/>
          </a:p>
        </p:txBody>
      </p:sp>
    </p:spTree>
    <p:extLst>
      <p:ext uri="{BB962C8B-B14F-4D97-AF65-F5344CB8AC3E}">
        <p14:creationId xmlns:p14="http://schemas.microsoft.com/office/powerpoint/2010/main" val="3221852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In </a:t>
            </a:r>
            <a:r>
              <a:rPr lang="en-US" altLang="en-US" dirty="0"/>
              <a:t>a moment, we will watch a second film: More Than </a:t>
            </a:r>
            <a:r>
              <a:rPr lang="en-US" altLang="en-US" u="sng" dirty="0" smtClean="0"/>
              <a:t>Sad</a:t>
            </a:r>
            <a:r>
              <a:rPr lang="en-US" altLang="en-US" dirty="0" smtClean="0"/>
              <a:t> – </a:t>
            </a:r>
            <a:r>
              <a:rPr lang="en-US" altLang="en-US" dirty="0"/>
              <a:t>Teen Depression</a:t>
            </a:r>
          </a:p>
          <a:p>
            <a:endParaRPr lang="en-US" altLang="en-US" dirty="0"/>
          </a:p>
          <a:p>
            <a:r>
              <a:rPr lang="en-US" altLang="en-US" dirty="0"/>
              <a:t>What you will see </a:t>
            </a:r>
            <a:r>
              <a:rPr lang="en-US" altLang="en-US" u="sng" dirty="0" smtClean="0"/>
              <a:t>in this 25 minute film </a:t>
            </a:r>
            <a:r>
              <a:rPr lang="en-US" altLang="en-US" dirty="0" smtClean="0"/>
              <a:t>is </a:t>
            </a:r>
            <a:r>
              <a:rPr lang="en-US" altLang="en-US" b="1" i="1" dirty="0" smtClean="0"/>
              <a:t>ideal </a:t>
            </a:r>
            <a:r>
              <a:rPr lang="en-US" altLang="en-US" dirty="0" smtClean="0"/>
              <a:t> </a:t>
            </a:r>
            <a:r>
              <a:rPr lang="en-US" altLang="en-US" dirty="0"/>
              <a:t>help-seeking behaviors among teens, as well as </a:t>
            </a:r>
            <a:r>
              <a:rPr lang="en-US" altLang="en-US" b="1" i="1" dirty="0" smtClean="0"/>
              <a:t>ideal  </a:t>
            </a:r>
            <a:r>
              <a:rPr lang="en-US" altLang="en-US" dirty="0"/>
              <a:t>responses on the part of school personnel, physicians and mental health professionals.  Of course, these are best case scenarios and may differ quite a bit from what some families have actually experienced when seeking helps for their teens. </a:t>
            </a:r>
          </a:p>
          <a:p>
            <a:endParaRPr lang="en-US" altLang="en-US" dirty="0"/>
          </a:p>
          <a:p>
            <a:r>
              <a:rPr lang="en-US" altLang="en-US" dirty="0"/>
              <a:t>When shown to high school students, this film has been shown to be extremely effective at improving a students’ willingness to seek help for themselves and for their friends. </a:t>
            </a:r>
            <a:r>
              <a:rPr lang="en-US" altLang="en-US" dirty="0" smtClean="0"/>
              <a:t> </a:t>
            </a:r>
            <a:endParaRPr lang="en-US" altLang="en-US" dirty="0"/>
          </a:p>
          <a:p>
            <a:endParaRPr lang="en-US" altLang="en-US" dirty="0" smtClean="0"/>
          </a:p>
          <a:p>
            <a:r>
              <a:rPr lang="en-US" altLang="en-US" dirty="0" smtClean="0"/>
              <a:t>Facilitator’s tip: If you are </a:t>
            </a:r>
            <a:r>
              <a:rPr lang="en-US" altLang="en-US" i="1" dirty="0" smtClean="0"/>
              <a:t>also</a:t>
            </a:r>
            <a:r>
              <a:rPr lang="en-US" altLang="en-US" dirty="0" smtClean="0"/>
              <a:t> planning to show this film to their teens, or have already done so, mention that here.  </a:t>
            </a:r>
          </a:p>
          <a:p>
            <a:r>
              <a:rPr lang="en-US" altLang="en-US" i="1" dirty="0" smtClean="0"/>
              <a:t>Start</a:t>
            </a:r>
            <a:r>
              <a:rPr lang="en-US" altLang="en-US" i="1" baseline="0" dirty="0" smtClean="0"/>
              <a:t> film: film will run for approximately 25 minutes.</a:t>
            </a:r>
            <a:endParaRPr lang="en-US" altLang="en-US" i="1"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24</a:t>
            </a:fld>
            <a:endParaRPr lang="en-US"/>
          </a:p>
        </p:txBody>
      </p:sp>
    </p:spTree>
    <p:extLst>
      <p:ext uri="{BB962C8B-B14F-4D97-AF65-F5344CB8AC3E}">
        <p14:creationId xmlns:p14="http://schemas.microsoft.com/office/powerpoint/2010/main" val="230261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Possible discussion questions:</a:t>
            </a:r>
          </a:p>
          <a:p>
            <a:pPr>
              <a:buSzPct val="25000"/>
            </a:pPr>
            <a:r>
              <a:rPr lang="en-US" dirty="0" smtClean="0"/>
              <a:t>Of</a:t>
            </a:r>
            <a:r>
              <a:rPr lang="en-US" baseline="0" dirty="0" smtClean="0"/>
              <a:t> the 4 teens in the film, which would you have been most likely to identify as being depressed? Least likely?</a:t>
            </a:r>
          </a:p>
          <a:p>
            <a:pPr>
              <a:buSzPct val="25000"/>
            </a:pPr>
            <a:r>
              <a:rPr lang="en-US" baseline="0" dirty="0" smtClean="0"/>
              <a:t>If left untreated, do you feel that any of their conditions could have been fatal?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25</a:t>
            </a:fld>
            <a:endParaRPr lang="en-US"/>
          </a:p>
        </p:txBody>
      </p:sp>
    </p:spTree>
    <p:extLst>
      <p:ext uri="{BB962C8B-B14F-4D97-AF65-F5344CB8AC3E}">
        <p14:creationId xmlns:p14="http://schemas.microsoft.com/office/powerpoint/2010/main" val="2216198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we discussed earlier, although treatment is effective most in most cases,  these common barriers get in the way, leading to only 1/3 of teens experiencing a mental health crisis to get the help they need. </a:t>
            </a:r>
          </a:p>
          <a:p>
            <a:endParaRPr lang="en-US" baseline="0" dirty="0" smtClean="0"/>
          </a:p>
          <a:p>
            <a:r>
              <a:rPr lang="en-US" baseline="0" dirty="0" smtClean="0"/>
              <a:t>Sometimes the symptoms aren’t recognized as signs of a possible health condition and are dismissed, even by the person experiencing them</a:t>
            </a:r>
          </a:p>
          <a:p>
            <a:endParaRPr lang="en-US" baseline="0" dirty="0" smtClean="0"/>
          </a:p>
          <a:p>
            <a:r>
              <a:rPr lang="en-US" baseline="0" dirty="0" smtClean="0"/>
              <a:t>Fear of what treatment may involve can also keep those who are struggling from reaching out for help</a:t>
            </a:r>
          </a:p>
          <a:p>
            <a:endParaRPr lang="en-US" baseline="0" dirty="0" smtClean="0"/>
          </a:p>
          <a:p>
            <a:r>
              <a:rPr lang="en-US" baseline="0" dirty="0" smtClean="0"/>
              <a:t>An overall sense of helplessness or hopelessness, both symptoms of depression, can lead someone at risk to not reach out for help. We saw this with Lana in the film. </a:t>
            </a:r>
          </a:p>
          <a:p>
            <a:endParaRPr lang="en-US" baseline="0" dirty="0" smtClean="0"/>
          </a:p>
          <a:p>
            <a:r>
              <a:rPr lang="en-US" baseline="0" dirty="0" smtClean="0"/>
              <a:t>When </a:t>
            </a:r>
            <a:r>
              <a:rPr lang="en-US" baseline="0" dirty="0" err="1" smtClean="0"/>
              <a:t>helpseeking</a:t>
            </a:r>
            <a:r>
              <a:rPr lang="en-US" baseline="0" dirty="0" smtClean="0"/>
              <a:t> is not seen as a sign of strength, those who are struggling often don’t reach out for help. We can create a culture within our schools, and in society in general, that makes reaching out for help socially acceptable.</a:t>
            </a:r>
          </a:p>
          <a:p>
            <a:endParaRPr lang="en-US" baseline="0" dirty="0" smtClean="0"/>
          </a:p>
          <a:p>
            <a:r>
              <a:rPr lang="en-US" baseline="0" dirty="0" smtClean="0"/>
              <a:t>When </a:t>
            </a:r>
            <a:r>
              <a:rPr lang="en-US" baseline="0" dirty="0" err="1" smtClean="0"/>
              <a:t>helpseeking</a:t>
            </a:r>
            <a:r>
              <a:rPr lang="en-US" baseline="0" dirty="0" smtClean="0"/>
              <a:t> is seen as weakness, mental health conditions are mocked or demonized in the media, or in Delia’s situation,  teens at risk are simply too embarrassed to reach out for help. </a:t>
            </a:r>
          </a:p>
          <a:p>
            <a:endParaRPr lang="en-US" baseline="0" dirty="0" smtClean="0"/>
          </a:p>
          <a:p>
            <a:r>
              <a:rPr lang="en-US" baseline="0" dirty="0" smtClean="0"/>
              <a:t>And of course, teens generally believe that adults won’t understand, so they don’t reach out. </a:t>
            </a:r>
          </a:p>
          <a:p>
            <a:endParaRPr lang="en-US" baseline="0"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26</a:t>
            </a:fld>
            <a:endParaRPr lang="en-US"/>
          </a:p>
        </p:txBody>
      </p:sp>
    </p:spTree>
    <p:extLst>
      <p:ext uri="{BB962C8B-B14F-4D97-AF65-F5344CB8AC3E}">
        <p14:creationId xmlns:p14="http://schemas.microsoft.com/office/powerpoint/2010/main" val="3226554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In the school setting, you can play a powerful role in helping students at risk through these 3 basic steps.</a:t>
            </a:r>
          </a:p>
          <a:p>
            <a:pPr>
              <a:buSzPct val="25000"/>
            </a:pPr>
            <a:endParaRPr lang="en-US" dirty="0"/>
          </a:p>
          <a:p>
            <a:pPr>
              <a:buSzPct val="25000"/>
            </a:pPr>
            <a:r>
              <a:rPr lang="en-US" dirty="0" smtClean="0"/>
              <a:t>When you identify students who are displaying some of the warning signs that we mentioned, or that you just feel in your gut are in distress, show that you care. Express your concern to the student, and make the referral to  your school  counselor or school based mental health professional </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27</a:t>
            </a:fld>
            <a:endParaRPr lang="en-US"/>
          </a:p>
        </p:txBody>
      </p:sp>
    </p:spTree>
    <p:extLst>
      <p:ext uri="{BB962C8B-B14F-4D97-AF65-F5344CB8AC3E}">
        <p14:creationId xmlns:p14="http://schemas.microsoft.com/office/powerpoint/2010/main" val="18758612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ltLang="en-US" dirty="0"/>
          </a:p>
          <a:p>
            <a:pPr defTabSz="931774">
              <a:defRPr/>
            </a:pPr>
            <a:r>
              <a:rPr lang="en-US" altLang="en-US" dirty="0" smtClean="0"/>
              <a:t>Protective factors are not just the opposite or lack of risk factors. Rather, they are conditions that promote strength and resilience and ensure that vulnerable individuals are supported and connected with others during difficult times, which make suicidal behaviors less likely. (from the National Strategy 2012)</a:t>
            </a:r>
          </a:p>
        </p:txBody>
      </p:sp>
      <p:sp>
        <p:nvSpPr>
          <p:cNvPr id="4" name="Slide Number Placeholder 3"/>
          <p:cNvSpPr>
            <a:spLocks noGrp="1"/>
          </p:cNvSpPr>
          <p:nvPr>
            <p:ph type="sldNum" sz="quarter" idx="10"/>
          </p:nvPr>
        </p:nvSpPr>
        <p:spPr/>
        <p:txBody>
          <a:bodyPr/>
          <a:lstStyle/>
          <a:p>
            <a:fld id="{E0669453-B374-4D19-A487-361DB9241F69}" type="slidenum">
              <a:rPr lang="en-US" smtClean="0"/>
              <a:t>28</a:t>
            </a:fld>
            <a:endParaRPr lang="en-US"/>
          </a:p>
        </p:txBody>
      </p:sp>
    </p:spTree>
    <p:extLst>
      <p:ext uri="{BB962C8B-B14F-4D97-AF65-F5344CB8AC3E}">
        <p14:creationId xmlns:p14="http://schemas.microsoft.com/office/powerpoint/2010/main" val="12313099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the faculty and staff have been trained, there are other steps your school can take to prevent suicide. </a:t>
            </a:r>
          </a:p>
          <a:p>
            <a:endParaRPr lang="en-US" dirty="0"/>
          </a:p>
          <a:p>
            <a:r>
              <a:rPr lang="en-US" dirty="0" smtClean="0"/>
              <a:t>The second film from today’s presentation can be shown to students grades 9-12 in a classroom setting. Facilitator tools are available online.  After watching this film, nearly 94% of students said they would be more likely to reach out for help for a friend they felt was at risk. </a:t>
            </a:r>
          </a:p>
          <a:p>
            <a:endParaRPr lang="en-US" dirty="0"/>
          </a:p>
          <a:p>
            <a:r>
              <a:rPr lang="en-US" dirty="0" smtClean="0"/>
              <a:t>Online you can also find the facilitator tools needed to make a presentation at a parents’ meeting. </a:t>
            </a:r>
          </a:p>
          <a:p>
            <a:endParaRPr lang="en-US" dirty="0"/>
          </a:p>
          <a:p>
            <a:r>
              <a:rPr lang="en-US" altLang="en-US" dirty="0"/>
              <a:t>Helping to foster a healthy supportive school community  creates protective factors that help everyone, and for those who are at risk for suicide it can save their lives. </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29</a:t>
            </a:fld>
            <a:endParaRPr lang="en-US"/>
          </a:p>
        </p:txBody>
      </p:sp>
    </p:spTree>
    <p:extLst>
      <p:ext uri="{BB962C8B-B14F-4D97-AF65-F5344CB8AC3E}">
        <p14:creationId xmlns:p14="http://schemas.microsoft.com/office/powerpoint/2010/main" val="2902681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smtClean="0"/>
              <a:t>When we look</a:t>
            </a:r>
            <a:r>
              <a:rPr lang="en-US" baseline="0" dirty="0" smtClean="0"/>
              <a:t> at youth suicide rates by ethnicity, </a:t>
            </a:r>
            <a:r>
              <a:rPr lang="en-US" dirty="0" smtClean="0"/>
              <a:t>White and </a:t>
            </a:r>
            <a:r>
              <a:rPr lang="en-US" dirty="0"/>
              <a:t>American </a:t>
            </a:r>
            <a:r>
              <a:rPr lang="en-US" dirty="0" smtClean="0"/>
              <a:t>Indian</a:t>
            </a:r>
            <a:r>
              <a:rPr lang="en-US" baseline="0" dirty="0" smtClean="0"/>
              <a:t> youth</a:t>
            </a:r>
            <a:r>
              <a:rPr lang="en-US" dirty="0" smtClean="0"/>
              <a:t> </a:t>
            </a:r>
            <a:r>
              <a:rPr lang="en-US" dirty="0"/>
              <a:t>have a suicide rate above the national average. </a:t>
            </a:r>
          </a:p>
        </p:txBody>
      </p:sp>
      <p:sp>
        <p:nvSpPr>
          <p:cNvPr id="4" name="Slide Number Placeholder 3"/>
          <p:cNvSpPr>
            <a:spLocks noGrp="1"/>
          </p:cNvSpPr>
          <p:nvPr>
            <p:ph type="sldNum" sz="quarter" idx="10"/>
          </p:nvPr>
        </p:nvSpPr>
        <p:spPr/>
        <p:txBody>
          <a:bodyPr/>
          <a:lstStyle/>
          <a:p>
            <a:fld id="{E0669453-B374-4D19-A487-361DB9241F69}" type="slidenum">
              <a:rPr lang="en-US" smtClean="0"/>
              <a:t>3</a:t>
            </a:fld>
            <a:endParaRPr lang="en-US"/>
          </a:p>
        </p:txBody>
      </p:sp>
    </p:spTree>
    <p:extLst>
      <p:ext uri="{BB962C8B-B14F-4D97-AF65-F5344CB8AC3E}">
        <p14:creationId xmlns:p14="http://schemas.microsoft.com/office/powerpoint/2010/main" val="34243892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may also be time to revisit your schools policies and procedures related to suicide prevention. AFSP, along with the Trevor Project and other partners created this helpful tool. Feel free to pick up a copy in the back of the room when you leave today.  </a:t>
            </a:r>
          </a:p>
        </p:txBody>
      </p:sp>
      <p:sp>
        <p:nvSpPr>
          <p:cNvPr id="4" name="Slide Number Placeholder 3"/>
          <p:cNvSpPr>
            <a:spLocks noGrp="1"/>
          </p:cNvSpPr>
          <p:nvPr>
            <p:ph type="sldNum" sz="quarter" idx="10"/>
          </p:nvPr>
        </p:nvSpPr>
        <p:spPr/>
        <p:txBody>
          <a:bodyPr/>
          <a:lstStyle/>
          <a:p>
            <a:fld id="{E0669453-B374-4D19-A487-361DB9241F69}" type="slidenum">
              <a:rPr lang="en-US" smtClean="0"/>
              <a:t>30</a:t>
            </a:fld>
            <a:endParaRPr lang="en-US"/>
          </a:p>
        </p:txBody>
      </p:sp>
    </p:spTree>
    <p:extLst>
      <p:ext uri="{BB962C8B-B14F-4D97-AF65-F5344CB8AC3E}">
        <p14:creationId xmlns:p14="http://schemas.microsoft.com/office/powerpoint/2010/main" val="162278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 we will never be able to prevent all suicides, and when a death by suicide affects a school community it can be devastating. AFSP has also created After a Suicide: A Toolkit for Schools with helpful guidelines and suggestions for how to respond to a suicide. Pick up a copy and read it today.  Keep it as a reference guide. You can also find this  and other tools online. </a:t>
            </a:r>
          </a:p>
        </p:txBody>
      </p:sp>
      <p:sp>
        <p:nvSpPr>
          <p:cNvPr id="4" name="Slide Number Placeholder 3"/>
          <p:cNvSpPr>
            <a:spLocks noGrp="1"/>
          </p:cNvSpPr>
          <p:nvPr>
            <p:ph type="sldNum" sz="quarter" idx="10"/>
          </p:nvPr>
        </p:nvSpPr>
        <p:spPr/>
        <p:txBody>
          <a:bodyPr/>
          <a:lstStyle/>
          <a:p>
            <a:fld id="{E0669453-B374-4D19-A487-361DB9241F69}" type="slidenum">
              <a:rPr lang="en-US" smtClean="0"/>
              <a:t>31</a:t>
            </a:fld>
            <a:endParaRPr lang="en-US"/>
          </a:p>
        </p:txBody>
      </p:sp>
    </p:spTree>
    <p:extLst>
      <p:ext uri="{BB962C8B-B14F-4D97-AF65-F5344CB8AC3E}">
        <p14:creationId xmlns:p14="http://schemas.microsoft.com/office/powerpoint/2010/main" val="1366735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online suicide prevention teacher education program that was developed in partnership with Rutgers University Behavioral Health and Legal One.</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32</a:t>
            </a:fld>
            <a:endParaRPr lang="en-US"/>
          </a:p>
        </p:txBody>
      </p:sp>
    </p:spTree>
    <p:extLst>
      <p:ext uri="{BB962C8B-B14F-4D97-AF65-F5344CB8AC3E}">
        <p14:creationId xmlns:p14="http://schemas.microsoft.com/office/powerpoint/2010/main" val="21284298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or someone that your concerned about is in crisis, the National Suicide Prevention Lifeline is always available. By saving this number in your phone, help will always be at your fingertips. Everyone take out your smart phones now. Save this number as a contact. </a:t>
            </a:r>
          </a:p>
          <a:p>
            <a:endParaRPr lang="en-US" dirty="0" smtClean="0"/>
          </a:p>
          <a:p>
            <a:r>
              <a:rPr lang="en-US" dirty="0" smtClean="0"/>
              <a:t>Online crisis chat is also available at </a:t>
            </a:r>
            <a:r>
              <a:rPr lang="en-US" dirty="0" smtClean="0">
                <a:hlinkClick r:id="rId3"/>
              </a:rPr>
              <a:t>www.crisischat.org</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33</a:t>
            </a:fld>
            <a:endParaRPr lang="en-US"/>
          </a:p>
        </p:txBody>
      </p:sp>
    </p:spTree>
    <p:extLst>
      <p:ext uri="{BB962C8B-B14F-4D97-AF65-F5344CB8AC3E}">
        <p14:creationId xmlns:p14="http://schemas.microsoft.com/office/powerpoint/2010/main" val="1990457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your participation in today’s training. You’ll be receiving an email immediately following today’s presentation with a link to complete a brief online feedback form. Please take a few moments to provide your insight to help us make this as well as future training programs more effective. </a:t>
            </a:r>
          </a:p>
          <a:p>
            <a:endParaRPr lang="en-US" dirty="0"/>
          </a:p>
          <a:p>
            <a:r>
              <a:rPr lang="en-US" dirty="0" smtClean="0"/>
              <a:t>Facilitator tip: If you cannot email the link,  distribute print versions and collect as your participants leave the room. The online link can be downloaded at morethansad.org</a:t>
            </a:r>
          </a:p>
          <a:p>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34</a:t>
            </a:fld>
            <a:endParaRPr lang="en-US"/>
          </a:p>
        </p:txBody>
      </p:sp>
    </p:spTree>
    <p:extLst>
      <p:ext uri="{BB962C8B-B14F-4D97-AF65-F5344CB8AC3E}">
        <p14:creationId xmlns:p14="http://schemas.microsoft.com/office/powerpoint/2010/main" val="2822565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SzPct val="25000"/>
            </a:pPr>
            <a:r>
              <a:rPr lang="en-US" dirty="0">
                <a:solidFill>
                  <a:schemeClr val="dk1"/>
                </a:solidFill>
                <a:ea typeface="Calibri"/>
                <a:cs typeface="Calibri"/>
                <a:sym typeface="Calibri"/>
              </a:rPr>
              <a:t>Thank you for listening. </a:t>
            </a:r>
          </a:p>
          <a:p>
            <a:pPr lvl="0"/>
            <a:endParaRPr lang="en-US" dirty="0">
              <a:solidFill>
                <a:schemeClr val="dk1"/>
              </a:solidFill>
              <a:ea typeface="Calibri"/>
              <a:cs typeface="Calibri"/>
              <a:sym typeface="Calibri"/>
            </a:endParaRPr>
          </a:p>
          <a:p>
            <a:pPr lvl="0">
              <a:buSzPct val="25000"/>
            </a:pPr>
            <a:r>
              <a:rPr lang="en-US" dirty="0" smtClean="0">
                <a:solidFill>
                  <a:schemeClr val="dk1"/>
                </a:solidFill>
                <a:ea typeface="Calibri"/>
                <a:cs typeface="Calibri"/>
                <a:sym typeface="Calibri"/>
              </a:rPr>
              <a:t>Facilitator’s note: If you have any questions about More Than Sad or how you can get involved in suicide prevention efforts in your community, please see me after the presentation concludes. Again, thank you for being here today. Together we can save lives. </a:t>
            </a:r>
            <a:endParaRPr lang="en-US" dirty="0">
              <a:solidFill>
                <a:schemeClr val="dk1"/>
              </a:solidFill>
              <a:ea typeface="Calibri"/>
              <a:cs typeface="Calibri"/>
              <a:sym typeface="Calibri"/>
            </a:endParaRPr>
          </a:p>
        </p:txBody>
      </p:sp>
      <p:sp>
        <p:nvSpPr>
          <p:cNvPr id="4" name="Slide Number Placeholder 3"/>
          <p:cNvSpPr>
            <a:spLocks noGrp="1"/>
          </p:cNvSpPr>
          <p:nvPr>
            <p:ph type="sldNum" sz="quarter" idx="10"/>
          </p:nvPr>
        </p:nvSpPr>
        <p:spPr/>
        <p:txBody>
          <a:bodyPr/>
          <a:lstStyle/>
          <a:p>
            <a:fld id="{E0669453-B374-4D19-A487-361DB9241F69}" type="slidenum">
              <a:rPr lang="en-US" smtClean="0"/>
              <a:t>35</a:t>
            </a:fld>
            <a:endParaRPr lang="en-US"/>
          </a:p>
        </p:txBody>
      </p:sp>
    </p:spTree>
    <p:extLst>
      <p:ext uri="{BB962C8B-B14F-4D97-AF65-F5344CB8AC3E}">
        <p14:creationId xmlns:p14="http://schemas.microsoft.com/office/powerpoint/2010/main" val="1418876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young people, it can be as high as 100-200 suicide</a:t>
            </a:r>
            <a:r>
              <a:rPr lang="en-US" baseline="0" dirty="0" smtClean="0"/>
              <a:t> attempts that require medical attention</a:t>
            </a:r>
            <a:r>
              <a:rPr lang="en-US" dirty="0" smtClean="0"/>
              <a:t> for every reported death by suicide. </a:t>
            </a:r>
          </a:p>
          <a:p>
            <a:r>
              <a:rPr lang="en-US" dirty="0" smtClean="0"/>
              <a:t>For</a:t>
            </a:r>
            <a:r>
              <a:rPr lang="en-US" baseline="0" dirty="0" smtClean="0"/>
              <a:t> 2013 alone, there were over 180,000 young people hospitalized for self-inflicted injuries. </a:t>
            </a:r>
          </a:p>
          <a:p>
            <a:pPr>
              <a:buClr>
                <a:schemeClr val="dk1"/>
              </a:buClr>
              <a:buSzPct val="25000"/>
            </a:pPr>
            <a:r>
              <a:rPr lang="en-US" dirty="0" smtClean="0">
                <a:solidFill>
                  <a:schemeClr val="dk1"/>
                </a:solidFill>
              </a:rPr>
              <a:t>Youth are more likely to survive attempts because, in general:</a:t>
            </a:r>
          </a:p>
          <a:p>
            <a:pPr marL="465887" indent="-388239">
              <a:buClr>
                <a:schemeClr val="dk1"/>
              </a:buClr>
              <a:buSzPct val="100000"/>
              <a:buFont typeface="Arial"/>
              <a:buChar char="●"/>
            </a:pPr>
            <a:r>
              <a:rPr lang="en-US" dirty="0" smtClean="0">
                <a:solidFill>
                  <a:schemeClr val="dk1"/>
                </a:solidFill>
              </a:rPr>
              <a:t>They live with others who can rescue them</a:t>
            </a:r>
          </a:p>
          <a:p>
            <a:pPr marL="465887" indent="-388239">
              <a:buClr>
                <a:schemeClr val="dk1"/>
              </a:buClr>
              <a:buSzPct val="100000"/>
              <a:buFont typeface="Arial"/>
              <a:buChar char="●"/>
            </a:pPr>
            <a:r>
              <a:rPr lang="en-US" dirty="0" smtClean="0">
                <a:solidFill>
                  <a:schemeClr val="dk1"/>
                </a:solidFill>
              </a:rPr>
              <a:t>They have healthier bodies.</a:t>
            </a:r>
          </a:p>
          <a:p>
            <a:pPr marL="465887" indent="-388239">
              <a:buClr>
                <a:schemeClr val="dk1"/>
              </a:buClr>
              <a:buSzPct val="100000"/>
              <a:buFont typeface="Arial"/>
              <a:buChar char="●"/>
            </a:pPr>
            <a:r>
              <a:rPr lang="en-US" dirty="0" smtClean="0">
                <a:solidFill>
                  <a:schemeClr val="dk1"/>
                </a:solidFill>
              </a:rPr>
              <a:t>They have less access to lethal means. </a:t>
            </a:r>
          </a:p>
          <a:p>
            <a:endParaRPr lang="en-US" dirty="0" smtClean="0"/>
          </a:p>
          <a:p>
            <a:r>
              <a:rPr lang="en-US" dirty="0" smtClean="0"/>
              <a:t>Attempts are opportunities to intervene and help people get healthy.</a:t>
            </a:r>
          </a:p>
        </p:txBody>
      </p:sp>
      <p:sp>
        <p:nvSpPr>
          <p:cNvPr id="4" name="Slide Number Placeholder 3"/>
          <p:cNvSpPr>
            <a:spLocks noGrp="1"/>
          </p:cNvSpPr>
          <p:nvPr>
            <p:ph type="sldNum" sz="quarter" idx="10"/>
          </p:nvPr>
        </p:nvSpPr>
        <p:spPr/>
        <p:txBody>
          <a:bodyPr/>
          <a:lstStyle/>
          <a:p>
            <a:fld id="{E0669453-B374-4D19-A487-361DB9241F69}" type="slidenum">
              <a:rPr lang="en-US" smtClean="0"/>
              <a:t>4</a:t>
            </a:fld>
            <a:endParaRPr lang="en-US"/>
          </a:p>
        </p:txBody>
      </p:sp>
    </p:spTree>
    <p:extLst>
      <p:ext uri="{BB962C8B-B14F-4D97-AF65-F5344CB8AC3E}">
        <p14:creationId xmlns:p14="http://schemas.microsoft.com/office/powerpoint/2010/main" val="2114466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dk1"/>
              </a:buClr>
            </a:pPr>
            <a:r>
              <a:rPr lang="en-US" dirty="0" smtClean="0">
                <a:solidFill>
                  <a:schemeClr val="dk1"/>
                </a:solidFill>
              </a:rPr>
              <a:t>Before we move on, it’s important to take note of a few at-risk populations:</a:t>
            </a:r>
          </a:p>
          <a:p>
            <a:pPr>
              <a:buClr>
                <a:schemeClr val="dk1"/>
              </a:buClr>
            </a:pPr>
            <a:r>
              <a:rPr lang="en-US" dirty="0" smtClean="0">
                <a:solidFill>
                  <a:schemeClr val="dk1"/>
                </a:solidFill>
              </a:rPr>
              <a:t>Men die by suicide at a much higher rate than women.</a:t>
            </a:r>
          </a:p>
          <a:p>
            <a:pPr>
              <a:buClr>
                <a:schemeClr val="dk1"/>
              </a:buClr>
            </a:pPr>
            <a:r>
              <a:rPr lang="en-US" dirty="0" smtClean="0">
                <a:solidFill>
                  <a:schemeClr val="dk1"/>
                </a:solidFill>
              </a:rPr>
              <a:t>However, women have been shown to make suicide attempts, and survive those attempts, at a much higher rate. </a:t>
            </a:r>
          </a:p>
          <a:p>
            <a:pPr>
              <a:buClr>
                <a:schemeClr val="dk1"/>
              </a:buClr>
            </a:pPr>
            <a:r>
              <a:rPr lang="en-US" dirty="0" smtClean="0">
                <a:solidFill>
                  <a:schemeClr val="dk1"/>
                </a:solidFill>
              </a:rPr>
              <a:t>Research has shown that young people who identify as lesbian, gay or bisexual report attempting suicide 2 to 6 times more frequently.</a:t>
            </a:r>
          </a:p>
          <a:p>
            <a:pPr>
              <a:buClr>
                <a:schemeClr val="dk1"/>
              </a:buClr>
            </a:pPr>
            <a:r>
              <a:rPr lang="en-US" dirty="0" smtClean="0">
                <a:solidFill>
                  <a:schemeClr val="dk1"/>
                </a:solidFill>
              </a:rPr>
              <a:t>Another population at elevated risk for suicide attempts would be Hispanic female high school students. Over 15 % reported making a suicide attempts, compared with 8% for all students. </a:t>
            </a:r>
          </a:p>
          <a:p>
            <a:pPr>
              <a:buClr>
                <a:schemeClr val="dk1"/>
              </a:buClr>
            </a:pPr>
            <a:endParaRPr lang="en-US" dirty="0">
              <a:solidFill>
                <a:schemeClr val="dk1"/>
              </a:solidFill>
            </a:endParaRPr>
          </a:p>
          <a:p>
            <a:endParaRPr lang="en-US" sz="1100" dirty="0"/>
          </a:p>
          <a:p>
            <a:pPr>
              <a:buSzPct val="25000"/>
            </a:pPr>
            <a:r>
              <a:rPr lang="en-US" sz="1100" dirty="0">
                <a:solidFill>
                  <a:schemeClr val="dk1"/>
                </a:solidFill>
              </a:rPr>
              <a:t>Reference: American Association of Suicidology (AAS) 2010 &amp; 2011 – Youth Behavior Fact Sheet</a:t>
            </a:r>
          </a:p>
        </p:txBody>
      </p:sp>
      <p:sp>
        <p:nvSpPr>
          <p:cNvPr id="4" name="Slide Number Placeholder 3"/>
          <p:cNvSpPr>
            <a:spLocks noGrp="1"/>
          </p:cNvSpPr>
          <p:nvPr>
            <p:ph type="sldNum" sz="quarter" idx="10"/>
          </p:nvPr>
        </p:nvSpPr>
        <p:spPr/>
        <p:txBody>
          <a:bodyPr/>
          <a:lstStyle/>
          <a:p>
            <a:fld id="{E0669453-B374-4D19-A487-361DB9241F69}" type="slidenum">
              <a:rPr lang="en-US" smtClean="0"/>
              <a:t>5</a:t>
            </a:fld>
            <a:endParaRPr lang="en-US"/>
          </a:p>
        </p:txBody>
      </p:sp>
    </p:spTree>
    <p:extLst>
      <p:ext uri="{BB962C8B-B14F-4D97-AF65-F5344CB8AC3E}">
        <p14:creationId xmlns:p14="http://schemas.microsoft.com/office/powerpoint/2010/main" val="191005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hear a young person speak of wanting to take their life, or indicate that they are thinking about suicide, we must take it seriously every time. </a:t>
            </a:r>
          </a:p>
          <a:p>
            <a:endParaRPr lang="en-US" dirty="0"/>
          </a:p>
          <a:p>
            <a:r>
              <a:rPr lang="en-US" dirty="0" smtClean="0"/>
              <a:t>[Facilitator’s Tip: If you forgot any of your talking points related to statistics, this is a good place to revisit and recap before moving into the next section. This is also a good place to switch trainers if you have a co-facilitator]</a:t>
            </a: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6</a:t>
            </a:fld>
            <a:endParaRPr lang="en-US"/>
          </a:p>
        </p:txBody>
      </p:sp>
    </p:spTree>
    <p:extLst>
      <p:ext uri="{BB962C8B-B14F-4D97-AF65-F5344CB8AC3E}">
        <p14:creationId xmlns:p14="http://schemas.microsoft.com/office/powerpoint/2010/main" val="324956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We’re going to watch the film More Than Sad: Preventing Teen Suicide. </a:t>
            </a:r>
          </a:p>
          <a:p>
            <a:pPr defTabSz="931774">
              <a:defRPr/>
            </a:pPr>
            <a:r>
              <a:rPr lang="en-US" dirty="0" smtClean="0"/>
              <a:t>This film provides an overview of common mental health conditions in teens, identifies observable behaviors  we can look for that might suggest that a student may be at risk for suicide, and demonstrates a few things that teachers and other school personnel can do to help a student they feel might be at risk.</a:t>
            </a:r>
          </a:p>
        </p:txBody>
      </p:sp>
      <p:sp>
        <p:nvSpPr>
          <p:cNvPr id="4" name="Slide Number Placeholder 3"/>
          <p:cNvSpPr>
            <a:spLocks noGrp="1"/>
          </p:cNvSpPr>
          <p:nvPr>
            <p:ph type="sldNum" sz="quarter" idx="10"/>
          </p:nvPr>
        </p:nvSpPr>
        <p:spPr/>
        <p:txBody>
          <a:bodyPr/>
          <a:lstStyle/>
          <a:p>
            <a:fld id="{E0669453-B374-4D19-A487-361DB9241F69}" type="slidenum">
              <a:rPr lang="en-US" smtClean="0"/>
              <a:t>7</a:t>
            </a:fld>
            <a:endParaRPr lang="en-US"/>
          </a:p>
        </p:txBody>
      </p:sp>
    </p:spTree>
    <p:extLst>
      <p:ext uri="{BB962C8B-B14F-4D97-AF65-F5344CB8AC3E}">
        <p14:creationId xmlns:p14="http://schemas.microsoft.com/office/powerpoint/2010/main" val="1612266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 Stay in the room for the duration of the screening.  The film is roughly 25 minutes.</a:t>
            </a:r>
          </a:p>
          <a:p>
            <a:endParaRPr lang="en-US" dirty="0"/>
          </a:p>
          <a:p>
            <a:endParaRPr lang="en-US" dirty="0" smtClean="0"/>
          </a:p>
        </p:txBody>
      </p:sp>
      <p:sp>
        <p:nvSpPr>
          <p:cNvPr id="4" name="Slide Number Placeholder 3"/>
          <p:cNvSpPr>
            <a:spLocks noGrp="1"/>
          </p:cNvSpPr>
          <p:nvPr>
            <p:ph type="sldNum" sz="quarter" idx="10"/>
          </p:nvPr>
        </p:nvSpPr>
        <p:spPr/>
        <p:txBody>
          <a:bodyPr/>
          <a:lstStyle/>
          <a:p>
            <a:fld id="{E0669453-B374-4D19-A487-361DB9241F69}" type="slidenum">
              <a:rPr lang="en-US" smtClean="0"/>
              <a:t>8</a:t>
            </a:fld>
            <a:endParaRPr lang="en-US"/>
          </a:p>
        </p:txBody>
      </p:sp>
    </p:spTree>
    <p:extLst>
      <p:ext uri="{BB962C8B-B14F-4D97-AF65-F5344CB8AC3E}">
        <p14:creationId xmlns:p14="http://schemas.microsoft.com/office/powerpoint/2010/main" val="2197427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SzPct val="25000"/>
            </a:pPr>
            <a:r>
              <a:rPr lang="en-US" dirty="0"/>
              <a:t>Research has shown that </a:t>
            </a:r>
            <a:r>
              <a:rPr lang="en-US" i="0" dirty="0" smtClean="0"/>
              <a:t>more than </a:t>
            </a:r>
            <a:r>
              <a:rPr lang="en-US" dirty="0" smtClean="0"/>
              <a:t>90</a:t>
            </a:r>
            <a:r>
              <a:rPr lang="en-US" dirty="0"/>
              <a:t>% of those who die by suicide have a treatable mental health condition at the time of their death. As with other health conditions. Early identification and treatment can save lives. </a:t>
            </a:r>
          </a:p>
          <a:p>
            <a:pPr>
              <a:buSzPct val="25000"/>
            </a:pPr>
            <a:endParaRPr lang="en-US" dirty="0"/>
          </a:p>
        </p:txBody>
      </p:sp>
      <p:sp>
        <p:nvSpPr>
          <p:cNvPr id="4" name="Slide Number Placeholder 3"/>
          <p:cNvSpPr>
            <a:spLocks noGrp="1"/>
          </p:cNvSpPr>
          <p:nvPr>
            <p:ph type="sldNum" sz="quarter" idx="10"/>
          </p:nvPr>
        </p:nvSpPr>
        <p:spPr/>
        <p:txBody>
          <a:bodyPr/>
          <a:lstStyle/>
          <a:p>
            <a:fld id="{E0669453-B374-4D19-A487-361DB9241F69}" type="slidenum">
              <a:rPr lang="en-US" smtClean="0"/>
              <a:t>9</a:t>
            </a:fld>
            <a:endParaRPr lang="en-US"/>
          </a:p>
        </p:txBody>
      </p:sp>
    </p:spTree>
    <p:extLst>
      <p:ext uri="{BB962C8B-B14F-4D97-AF65-F5344CB8AC3E}">
        <p14:creationId xmlns:p14="http://schemas.microsoft.com/office/powerpoint/2010/main" val="889721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29672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73799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485887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136573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39AD7-BFC8-465E-BC4C-7C96789CECAA}"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522836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39AD7-BFC8-465E-BC4C-7C96789CECAA}" type="datetimeFigureOut">
              <a:rPr lang="en-US" smtClean="0"/>
              <a:t>10/19/2017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453700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39AD7-BFC8-465E-BC4C-7C96789CECAA}"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19874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39AD7-BFC8-465E-BC4C-7C96789CECAA}" type="datetimeFigureOut">
              <a:rPr lang="en-US" smtClean="0"/>
              <a:t>10/19/2017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1686926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39AD7-BFC8-465E-BC4C-7C96789CECAA}" type="datetimeFigureOut">
              <a:rPr lang="en-US" smtClean="0"/>
              <a:t>10/19/2017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258364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39AD7-BFC8-465E-BC4C-7C96789CECAA}" type="datetimeFigureOut">
              <a:rPr lang="en-US" smtClean="0"/>
              <a:t>10/19/2017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3561864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39AD7-BFC8-465E-BC4C-7C96789CECAA}" type="datetimeFigureOut">
              <a:rPr lang="en-US" smtClean="0"/>
              <a:t>10/19/2017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6462F6-C531-46A9-A941-9D0BB9A1C4A9}" type="slidenum">
              <a:rPr lang="en-US" smtClean="0"/>
              <a:t>‹#›</a:t>
            </a:fld>
            <a:endParaRPr lang="en-US"/>
          </a:p>
        </p:txBody>
      </p:sp>
    </p:spTree>
    <p:extLst>
      <p:ext uri="{BB962C8B-B14F-4D97-AF65-F5344CB8AC3E}">
        <p14:creationId xmlns:p14="http://schemas.microsoft.com/office/powerpoint/2010/main" val="231587930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39AD7-BFC8-465E-BC4C-7C96789CECAA}" type="datetimeFigureOut">
              <a:rPr lang="en-US" smtClean="0"/>
              <a:t>10/19/2017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6462F6-C531-46A9-A941-9D0BB9A1C4A9}" type="slidenum">
              <a:rPr lang="en-US" smtClean="0"/>
              <a:t>‹#›</a:t>
            </a:fld>
            <a:endParaRPr lang="en-US"/>
          </a:p>
        </p:txBody>
      </p:sp>
    </p:spTree>
    <p:extLst>
      <p:ext uri="{BB962C8B-B14F-4D97-AF65-F5344CB8AC3E}">
        <p14:creationId xmlns:p14="http://schemas.microsoft.com/office/powerpoint/2010/main" val="1266074411"/>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youtube.com/watch?v=7k0iDDESNsI"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75"/>
            <a:ext cx="9148233" cy="6861175"/>
          </a:xfrm>
          <a:prstGeom prst="rect">
            <a:avLst/>
          </a:prstGeom>
        </p:spPr>
      </p:pic>
    </p:spTree>
    <p:extLst>
      <p:ext uri="{BB962C8B-B14F-4D97-AF65-F5344CB8AC3E}">
        <p14:creationId xmlns:p14="http://schemas.microsoft.com/office/powerpoint/2010/main" val="1918379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36784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886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24343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4614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1835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1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5470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32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777484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32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762717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5252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1482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3087_AFSP_MoreThanSad_PPT_d2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68129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3033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6908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0325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21841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FSP_MoreThanSad_Parents_d21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1764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70299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16900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29546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724697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720112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2021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558854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76407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3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535809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4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1491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087_AFSP_MoreThanSad_PPT_d34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06459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087_AFSP_MoreThanSad_PPT_d34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45618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12619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6123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29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1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8676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3087_AFSP_MoreThanSad_PPT_d21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4715435" y="1165412"/>
            <a:ext cx="4231341" cy="646331"/>
          </a:xfrm>
          <a:prstGeom prst="rect">
            <a:avLst/>
          </a:prstGeom>
          <a:noFill/>
        </p:spPr>
        <p:txBody>
          <a:bodyPr wrap="square" rtlCol="0">
            <a:spAutoFit/>
          </a:bodyPr>
          <a:lstStyle/>
          <a:p>
            <a:r>
              <a:rPr lang="en-US" dirty="0">
                <a:hlinkClick r:id="rId4"/>
              </a:rPr>
              <a:t>https://</a:t>
            </a:r>
            <a:r>
              <a:rPr lang="en-US" dirty="0" smtClean="0">
                <a:hlinkClick r:id="rId4"/>
              </a:rPr>
              <a:t>www.youtube.com/watch?v=7k0iDDESNsI</a:t>
            </a:r>
            <a:r>
              <a:rPr lang="en-US" dirty="0" smtClean="0"/>
              <a:t> </a:t>
            </a:r>
            <a:endParaRPr lang="en-US" dirty="0"/>
          </a:p>
        </p:txBody>
      </p:sp>
    </p:spTree>
    <p:extLst>
      <p:ext uri="{BB962C8B-B14F-4D97-AF65-F5344CB8AC3E}">
        <p14:creationId xmlns:p14="http://schemas.microsoft.com/office/powerpoint/2010/main" val="29666999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FSP_MoreThanSad_Parents_d21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01034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9232</TotalTime>
  <Words>3062</Words>
  <Application>Microsoft Office PowerPoint</Application>
  <PresentationFormat>On-screen Show (4:3)</PresentationFormat>
  <Paragraphs>183</Paragraphs>
  <Slides>35</Slides>
  <Notes>35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35</vt:i4>
      </vt:variant>
    </vt:vector>
  </HeadingPairs>
  <TitlesOfParts>
    <vt:vector size="39" baseType="lpstr">
      <vt:lpstr>Arial</vt:lpstr>
      <vt:lpstr>Calibri</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Bruemmer</dc:creator>
  <cp:lastModifiedBy>vwhipple@usd466.local</cp:lastModifiedBy>
  <cp:revision>166</cp:revision>
  <cp:lastPrinted>2015-07-20T16:34:38Z</cp:lastPrinted>
  <dcterms:modified xsi:type="dcterms:W3CDTF">2017-10-19T16:49:36Z</dcterms:modified>
</cp:coreProperties>
</file>